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Merriweather Sans"/>
      <p:regular r:id="rId36"/>
      <p:bold r:id="rId37"/>
      <p:italic r:id="rId38"/>
      <p:boldItalic r:id="rId39"/>
    </p:embeddedFont>
    <p:embeddedFont>
      <p:font typeface="Economica"/>
      <p:regular r:id="rId40"/>
      <p:bold r:id="rId41"/>
      <p:italic r:id="rId42"/>
      <p:boldItalic r:id="rId43"/>
    </p:embeddedFont>
    <p:embeddedFont>
      <p:font typeface="Caveat"/>
      <p:regular r:id="rId44"/>
      <p:bold r:id="rId45"/>
    </p:embeddedFont>
    <p:embeddedFont>
      <p:font typeface="Roboto"/>
      <p:regular r:id="rId46"/>
      <p:bold r:id="rId47"/>
      <p:italic r:id="rId48"/>
      <p:boldItalic r:id="rId49"/>
    </p:embeddedFont>
    <p:embeddedFont>
      <p:font typeface="Open Sans ExtraBold"/>
      <p:bold r:id="rId50"/>
      <p:boldItalic r:id="rId51"/>
    </p:embeddedFont>
    <p:embeddedFont>
      <p:font typeface="Open Sans Light"/>
      <p:regular r:id="rId52"/>
      <p:bold r:id="rId53"/>
      <p:italic r:id="rId54"/>
      <p:boldItalic r:id="rId55"/>
    </p:embeddedFont>
    <p:embeddedFont>
      <p:font typeface="Open Sans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Economica-regular.fntdata"/><Relationship Id="rId42" Type="http://schemas.openxmlformats.org/officeDocument/2006/relationships/font" Target="fonts/Economica-italic.fntdata"/><Relationship Id="rId41" Type="http://schemas.openxmlformats.org/officeDocument/2006/relationships/font" Target="fonts/Economica-bold.fntdata"/><Relationship Id="rId44" Type="http://schemas.openxmlformats.org/officeDocument/2006/relationships/font" Target="fonts/Caveat-regular.fntdata"/><Relationship Id="rId43" Type="http://schemas.openxmlformats.org/officeDocument/2006/relationships/font" Target="fonts/Economica-boldItalic.fntdata"/><Relationship Id="rId46" Type="http://schemas.openxmlformats.org/officeDocument/2006/relationships/font" Target="fonts/Roboto-regular.fntdata"/><Relationship Id="rId45" Type="http://schemas.openxmlformats.org/officeDocument/2006/relationships/font" Target="fonts/Cave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italic.fntdata"/><Relationship Id="rId47" Type="http://schemas.openxmlformats.org/officeDocument/2006/relationships/font" Target="fonts/Roboto-bold.fntdata"/><Relationship Id="rId49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MerriweatherSans-bold.fntdata"/><Relationship Id="rId36" Type="http://schemas.openxmlformats.org/officeDocument/2006/relationships/font" Target="fonts/MerriweatherSans-regular.fntdata"/><Relationship Id="rId39" Type="http://schemas.openxmlformats.org/officeDocument/2006/relationships/font" Target="fonts/MerriweatherSans-boldItalic.fntdata"/><Relationship Id="rId38" Type="http://schemas.openxmlformats.org/officeDocument/2006/relationships/font" Target="fonts/MerriweatherSans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OpenSansExtraBold-boldItalic.fntdata"/><Relationship Id="rId50" Type="http://schemas.openxmlformats.org/officeDocument/2006/relationships/font" Target="fonts/OpenSansExtraBold-bold.fntdata"/><Relationship Id="rId53" Type="http://schemas.openxmlformats.org/officeDocument/2006/relationships/font" Target="fonts/OpenSansLight-bold.fntdata"/><Relationship Id="rId52" Type="http://schemas.openxmlformats.org/officeDocument/2006/relationships/font" Target="fonts/OpenSansLight-regular.fntdata"/><Relationship Id="rId11" Type="http://schemas.openxmlformats.org/officeDocument/2006/relationships/slide" Target="slides/slide6.xml"/><Relationship Id="rId55" Type="http://schemas.openxmlformats.org/officeDocument/2006/relationships/font" Target="fonts/OpenSansLight-boldItalic.fntdata"/><Relationship Id="rId10" Type="http://schemas.openxmlformats.org/officeDocument/2006/relationships/slide" Target="slides/slide5.xml"/><Relationship Id="rId54" Type="http://schemas.openxmlformats.org/officeDocument/2006/relationships/font" Target="fonts/OpenSansLight-italic.fntdata"/><Relationship Id="rId13" Type="http://schemas.openxmlformats.org/officeDocument/2006/relationships/slide" Target="slides/slide8.xml"/><Relationship Id="rId57" Type="http://schemas.openxmlformats.org/officeDocument/2006/relationships/font" Target="fonts/OpenSans-bold.fntdata"/><Relationship Id="rId12" Type="http://schemas.openxmlformats.org/officeDocument/2006/relationships/slide" Target="slides/slide7.xml"/><Relationship Id="rId56" Type="http://schemas.openxmlformats.org/officeDocument/2006/relationships/font" Target="fonts/OpenSans-regular.fntdata"/><Relationship Id="rId15" Type="http://schemas.openxmlformats.org/officeDocument/2006/relationships/slide" Target="slides/slide10.xml"/><Relationship Id="rId59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58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7a8ed767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87a8ed76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87a8ed7679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81502d0b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881502d0bd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81502d0b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81502d0b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81502d0b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881502d0b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971e44bc9a_0_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1" name="Google Shape;181;g971e44bc9a_0_1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971e44bc9a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971e44bc9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971e44bc9a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971e44bc9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71e44bc9a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971e44bc9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971e44bc9a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971e44bc9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8a7f8e123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8" name="Google Shape;218;g88a7f8e123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81502d0bd_0_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81502d0bd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881502d0bd_0_8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736235a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736235a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81502d0bd_0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881502d0bd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881502d0bd_0_8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881502d0bd_0_1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881502d0bd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881502d0bd_0_10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81502d0bd_0_1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881502d0b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881502d0bd_0_1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81502d0bd_0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881502d0b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881502d0bd_0_1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881502d0bd_0_1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881502d0bd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881502d0bd_0_1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88a7f8e123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4" name="Google Shape;304;g88a7f8e123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881502d0bd_0_1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881502d0bd_0_1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81502d0bd_0_1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881502d0bd_0_1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81502d0bd_0_1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881502d0bd_0_1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880c4838f8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3" name="Google Shape;333;g880c4838f8_0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80c4838f8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" name="Google Shape;97;g880c4838f8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7a8ed7679_0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7a8ed7679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7a8ed7679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87a8ed767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87a8ed7679_0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7a8ed7679_0_5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7a8ed7679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87a8ed7679_0_5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80c4838f8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" name="Google Shape;131;g880c4838f8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81502d0b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81502d0b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81502d0b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81502d0b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8a7f8e123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5" name="Google Shape;155;g88a7f8e123_0_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Green" showMasterSp="0">
  <p:cSld name="Title - Gree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9" id="60" name="Google Shape;6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73531" y="4456328"/>
            <a:ext cx="1059456" cy="355622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>
            <p:ph type="title"/>
          </p:nvPr>
        </p:nvSpPr>
        <p:spPr>
          <a:xfrm>
            <a:off x="611489" y="1615214"/>
            <a:ext cx="75165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994"/>
              <a:buFont typeface="Open Sans ExtraBold"/>
              <a:buNone/>
              <a:defRPr b="1" sz="3993">
                <a:solidFill>
                  <a:srgbClr val="434343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639711" y="2417703"/>
            <a:ext cx="7488300" cy="20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None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None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None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78650" lvl="3" marL="1828800" rtl="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Char char="•"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78650" lvl="4" marL="2286000" rtl="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Char char="•"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solidFill>
                  <a:srgbClr val="434343"/>
                </a:solidFill>
              </a:defRPr>
            </a:lvl6pPr>
            <a:lvl7pPr indent="-342900" lvl="6" marL="32004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solidFill>
                  <a:srgbClr val="434343"/>
                </a:solidFill>
              </a:defRPr>
            </a:lvl7pPr>
            <a:lvl8pPr indent="-342900" lvl="7" marL="36576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solidFill>
                  <a:srgbClr val="434343"/>
                </a:solidFill>
              </a:defRPr>
            </a:lvl8pPr>
            <a:lvl9pPr indent="-342900" lvl="8" marL="41148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301602" y="4828690"/>
            <a:ext cx="144300" cy="1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b="0" i="0" sz="956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b="0" i="0" sz="956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b="0" i="0" sz="956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b="0" i="0" sz="956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b="0" i="0" sz="956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b="0" i="0" sz="956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b="0" i="0" sz="956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b="0" i="0" sz="956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b="0" i="0" sz="956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_1"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583250" y="1293675"/>
            <a:ext cx="81828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3585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3585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3585F"/>
              </a:buClr>
              <a:buSzPts val="2000"/>
              <a:buFont typeface="Arial"/>
              <a:buChar char="•"/>
              <a:defRPr b="0" i="1" sz="2000" u="none" cap="none" strike="noStrike">
                <a:solidFill>
                  <a:srgbClr val="53585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55600" lvl="3" marL="18288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154458" y="4764915"/>
            <a:ext cx="428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9407" y="5039552"/>
            <a:ext cx="9162299" cy="120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>
            <p:ph type="title"/>
          </p:nvPr>
        </p:nvSpPr>
        <p:spPr>
          <a:xfrm>
            <a:off x="583260" y="379974"/>
            <a:ext cx="8182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D5D"/>
              </a:buClr>
              <a:buSzPts val="2981"/>
              <a:buFont typeface="Open Sans ExtraBold"/>
              <a:buNone/>
              <a:defRPr b="0" i="0" sz="3000" u="none" cap="none" strike="noStrike">
                <a:solidFill>
                  <a:srgbClr val="5D5D5D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-slide green" showMasterSp="0">
  <p:cSld name="Statement-slide green">
    <p:bg>
      <p:bgPr>
        <a:gradFill>
          <a:gsLst>
            <a:gs pos="0">
              <a:srgbClr val="6EB9F5"/>
            </a:gs>
            <a:gs pos="100000">
              <a:srgbClr val="71CD9C"/>
            </a:gs>
          </a:gsLst>
          <a:lin ang="1717842" scaled="0"/>
        </a:gra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633412" y="1784089"/>
            <a:ext cx="78774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Open Sans ExtraBold"/>
              <a:buNone/>
              <a:defRPr sz="4500">
                <a:solidFill>
                  <a:srgbClr val="434343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9pPr>
          </a:lstStyle>
          <a:p/>
        </p:txBody>
      </p:sp>
      <p:pic>
        <p:nvPicPr>
          <p:cNvPr descr="Image" id="71" name="Google Shape;7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62397" y="4454962"/>
            <a:ext cx="1019206" cy="344888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4483446" y="4905374"/>
            <a:ext cx="172200" cy="1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Green Footer">
  <p:cSld name="Blank - Green Foot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531525" y="307343"/>
            <a:ext cx="80811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981"/>
              <a:buFont typeface="Open Sans ExtraBold"/>
              <a:buNone/>
              <a:defRPr b="1" i="0" sz="3000" u="none" cap="none" strike="noStrike">
                <a:solidFill>
                  <a:srgbClr val="404040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98016" y="4755508"/>
            <a:ext cx="428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10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9407" y="5039552"/>
            <a:ext cx="9162299" cy="12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583261" y="1293666"/>
            <a:ext cx="8182800" cy="3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 algn="l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type="title"/>
          </p:nvPr>
        </p:nvSpPr>
        <p:spPr>
          <a:xfrm>
            <a:off x="583261" y="379974"/>
            <a:ext cx="8182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301602" y="4828690"/>
            <a:ext cx="144300" cy="1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956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956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956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956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956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956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956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956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b="0" i="0" sz="956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170175" y="4764875"/>
            <a:ext cx="65346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1D1C1D"/>
                </a:solidFill>
                <a:highlight>
                  <a:srgbClr val="FFFFFF"/>
                </a:highlight>
              </a:rPr>
              <a:t>©Neo4j, Inc. 2021 CC BY-SA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0944"/>
              <a:buFont typeface="Open Sans ExtraBold"/>
              <a:buNone/>
            </a:pPr>
            <a:r>
              <a:rPr lang="en" sz="3600"/>
              <a:t>Introduction to Neo4j Graph Database</a:t>
            </a:r>
            <a:endParaRPr sz="3000"/>
          </a:p>
        </p:txBody>
      </p:sp>
      <p:sp>
        <p:nvSpPr>
          <p:cNvPr id="87" name="Google Shape;87;p18"/>
          <p:cNvSpPr txBox="1"/>
          <p:nvPr/>
        </p:nvSpPr>
        <p:spPr>
          <a:xfrm>
            <a:off x="134200" y="4701025"/>
            <a:ext cx="6606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 lnSpcReduction="20000"/>
          </a:bodyPr>
          <a:lstStyle/>
          <a:p>
            <a:pPr indent="457200" lvl="0" marL="0" rtl="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2363"/>
              <a:buNone/>
            </a:pPr>
            <a:r>
              <a:rPr lang="en"/>
              <a:t>&lt;your name and details&gt;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2363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2625" y="179587"/>
            <a:ext cx="7497524" cy="478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/>
          <p:nvPr/>
        </p:nvSpPr>
        <p:spPr>
          <a:xfrm>
            <a:off x="313750" y="171800"/>
            <a:ext cx="2446500" cy="870300"/>
          </a:xfrm>
          <a:prstGeom prst="wedgeRectCallout">
            <a:avLst>
              <a:gd fmla="val 538" name="adj1"/>
              <a:gd fmla="val 10108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9144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Panama papers data model...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Roses are red,</a:t>
            </a:r>
            <a:endParaRPr b="1" sz="60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facebook </a:t>
            </a:r>
            <a:r>
              <a:rPr b="1" lang="en" sz="60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is blue,</a:t>
            </a:r>
            <a:endParaRPr b="1" sz="60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No mutual friends,</a:t>
            </a:r>
            <a:endParaRPr b="1" sz="60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So who are you?</a:t>
            </a:r>
            <a:endParaRPr b="1" sz="60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9"/>
          <p:cNvPicPr preferRelativeResize="0"/>
          <p:nvPr/>
        </p:nvPicPr>
        <p:blipFill rotWithShape="1">
          <a:blip r:embed="rId3">
            <a:alphaModFix/>
          </a:blip>
          <a:srcRect b="0" l="0" r="0" t="42873"/>
          <a:stretch/>
        </p:blipFill>
        <p:spPr>
          <a:xfrm>
            <a:off x="0" y="890600"/>
            <a:ext cx="9143998" cy="3435627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9"/>
          <p:cNvSpPr/>
          <p:nvPr/>
        </p:nvSpPr>
        <p:spPr>
          <a:xfrm>
            <a:off x="3216100" y="1993250"/>
            <a:ext cx="672300" cy="6126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9"/>
          <p:cNvSpPr/>
          <p:nvPr/>
        </p:nvSpPr>
        <p:spPr>
          <a:xfrm>
            <a:off x="8098125" y="4592275"/>
            <a:ext cx="960000" cy="403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9"/>
          <p:cNvSpPr txBox="1"/>
          <p:nvPr>
            <p:ph type="title"/>
          </p:nvPr>
        </p:nvSpPr>
        <p:spPr>
          <a:xfrm>
            <a:off x="3622310" y="4133699"/>
            <a:ext cx="81828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...or co-actors of co-actors</a:t>
            </a:r>
            <a:endParaRPr/>
          </a:p>
        </p:txBody>
      </p:sp>
      <p:sp>
        <p:nvSpPr>
          <p:cNvPr id="178" name="Google Shape;178;p2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Friends of friends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What are good graph scenarios?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951700"/>
            <a:ext cx="5950025" cy="300632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b="1" lang="en"/>
              <a:t>Scenario 1: </a:t>
            </a:r>
            <a:r>
              <a:rPr lang="en"/>
              <a:t>Does our problem involve understanding relationships between entities?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"/>
              <a:t>							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90" name="Google Shape;190;p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/>
              <a:t>Identifying good graph scenarios</a:t>
            </a:r>
            <a:endParaRPr/>
          </a:p>
        </p:txBody>
      </p:sp>
      <p:sp>
        <p:nvSpPr>
          <p:cNvPr id="191" name="Google Shape;191;p31"/>
          <p:cNvSpPr/>
          <p:nvPr/>
        </p:nvSpPr>
        <p:spPr>
          <a:xfrm>
            <a:off x="6446725" y="2345850"/>
            <a:ext cx="2353500" cy="15072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Recommendations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Fraud detection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/>
              <a:t>Finding duplicates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lineage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273" y="1782000"/>
            <a:ext cx="4896800" cy="318029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b="1" lang="en"/>
              <a:t>Scenario 2:</a:t>
            </a:r>
            <a:r>
              <a:rPr lang="en"/>
              <a:t> Does the problem involve a lot of self-referencing to the same type of entity?</a:t>
            </a:r>
            <a:endParaRPr/>
          </a:p>
        </p:txBody>
      </p:sp>
      <p:sp>
        <p:nvSpPr>
          <p:cNvPr id="198" name="Google Shape;198;p3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/>
              <a:t>Identifying good graph scenarios</a:t>
            </a:r>
            <a:endParaRPr/>
          </a:p>
        </p:txBody>
      </p:sp>
      <p:sp>
        <p:nvSpPr>
          <p:cNvPr id="199" name="Google Shape;199;p32"/>
          <p:cNvSpPr/>
          <p:nvPr/>
        </p:nvSpPr>
        <p:spPr>
          <a:xfrm>
            <a:off x="5946800" y="2417050"/>
            <a:ext cx="2508600" cy="15123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Organisational hierarchies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Access management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Social influencers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Friends of friends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b="1" lang="en"/>
              <a:t>Scenario 3:</a:t>
            </a:r>
            <a:r>
              <a:rPr lang="en"/>
              <a:t> Does the problem explore relationships of varying or unknown depth?</a:t>
            </a:r>
            <a:endParaRPr/>
          </a:p>
        </p:txBody>
      </p:sp>
      <p:sp>
        <p:nvSpPr>
          <p:cNvPr id="205" name="Google Shape;205;p3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/>
              <a:t>Identifying good graph scenarios</a:t>
            </a:r>
            <a:endParaRPr/>
          </a:p>
        </p:txBody>
      </p:sp>
      <p:sp>
        <p:nvSpPr>
          <p:cNvPr id="206" name="Google Shape;206;p33"/>
          <p:cNvSpPr/>
          <p:nvPr/>
        </p:nvSpPr>
        <p:spPr>
          <a:xfrm>
            <a:off x="6348550" y="2531950"/>
            <a:ext cx="2450400" cy="1598700"/>
          </a:xfrm>
          <a:prstGeom prst="roundRect">
            <a:avLst>
              <a:gd fmla="val 16667" name="adj"/>
            </a:avLst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Supply chain visibility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Bill of Materials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Network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75" y="2312353"/>
            <a:ext cx="5659251" cy="219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b="1" lang="en"/>
              <a:t>Scenario 4:</a:t>
            </a:r>
            <a:r>
              <a:rPr lang="en"/>
              <a:t> Does our problem involve discovering lots of different routes or paths?</a:t>
            </a:r>
            <a:endParaRPr/>
          </a:p>
        </p:txBody>
      </p:sp>
      <p:sp>
        <p:nvSpPr>
          <p:cNvPr id="213" name="Google Shape;213;p3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/>
              <a:t>Identifying good graph scenarios</a:t>
            </a:r>
            <a:endParaRPr/>
          </a:p>
        </p:txBody>
      </p:sp>
      <p:pic>
        <p:nvPicPr>
          <p:cNvPr id="214" name="Google Shape;214;p34"/>
          <p:cNvPicPr preferRelativeResize="0"/>
          <p:nvPr/>
        </p:nvPicPr>
        <p:blipFill rotWithShape="1">
          <a:blip r:embed="rId3">
            <a:alphaModFix/>
          </a:blip>
          <a:srcRect b="8020" l="2275" r="1709" t="11373"/>
          <a:stretch/>
        </p:blipFill>
        <p:spPr>
          <a:xfrm>
            <a:off x="153175" y="2128900"/>
            <a:ext cx="5650000" cy="281172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/>
          <p:nvPr/>
        </p:nvSpPr>
        <p:spPr>
          <a:xfrm>
            <a:off x="6030125" y="2742600"/>
            <a:ext cx="2808300" cy="11598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Logistics and routing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Infrastructure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Dependency tracing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So what does a (property) graph look like?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/>
        </p:nvSpPr>
        <p:spPr>
          <a:xfrm>
            <a:off x="602625" y="1228900"/>
            <a:ext cx="86370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The main data element from which graphs are constructed </a:t>
            </a:r>
            <a:b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i="1"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7" name="Google Shape;22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28" name="Google Shape;228;p3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Graph components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29" name="Google Shape;229;p36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Jane</a:t>
            </a:r>
            <a:endParaRPr b="1" sz="1800"/>
          </a:p>
        </p:txBody>
      </p:sp>
      <p:sp>
        <p:nvSpPr>
          <p:cNvPr id="230" name="Google Shape;230;p36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car</a:t>
            </a:r>
            <a:endParaRPr b="1"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session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cover: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a graph and why we want them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Spotting good graph scenarios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Property graph database anatomy</a:t>
            </a:r>
            <a:endParaRPr>
              <a:solidFill>
                <a:srgbClr val="98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Continuing your graph journey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37" name="Google Shape;237;p3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Graph components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38" name="Google Shape;238;p37"/>
          <p:cNvSpPr txBox="1"/>
          <p:nvPr/>
        </p:nvSpPr>
        <p:spPr>
          <a:xfrm>
            <a:off x="602625" y="1228900"/>
            <a:ext cx="86370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The main data element from which graphs are constructed </a:t>
            </a:r>
            <a:b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A link between two nodes.  Has:</a:t>
            </a: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○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Direction</a:t>
            </a: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○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Type</a:t>
            </a:r>
            <a:endParaRPr b="1" i="1"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●"/>
            </a:pPr>
            <a:r>
              <a:rPr i="1"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A node without relationships is permitted.  A relationship without nodes is not</a:t>
            </a:r>
            <a:endParaRPr i="1"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39" name="Google Shape;239;p37"/>
          <p:cNvCxnSpPr>
            <a:stCxn id="240" idx="2"/>
            <a:endCxn id="241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41" name="Google Shape;241;p37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Jane</a:t>
            </a:r>
            <a:endParaRPr b="1" sz="1800"/>
          </a:p>
        </p:txBody>
      </p:sp>
      <p:sp>
        <p:nvSpPr>
          <p:cNvPr id="240" name="Google Shape;240;p37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car</a:t>
            </a:r>
            <a:endParaRPr b="1" sz="1800"/>
          </a:p>
        </p:txBody>
      </p:sp>
      <p:sp>
        <p:nvSpPr>
          <p:cNvPr id="242" name="Google Shape;242;p37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OWNS</a:t>
            </a:r>
            <a:endParaRPr b="1"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49" name="Google Shape;249;p3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roperty graph database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50" name="Google Shape;250;p38"/>
          <p:cNvSpPr txBox="1"/>
          <p:nvPr/>
        </p:nvSpPr>
        <p:spPr>
          <a:xfrm>
            <a:off x="602625" y="1228900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51" name="Google Shape;251;p38"/>
          <p:cNvCxnSpPr>
            <a:stCxn id="252" idx="2"/>
            <a:endCxn id="253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53" name="Google Shape;253;p38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252" name="Google Shape;252;p38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254" name="Google Shape;254;p38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OWNS</a:t>
            </a:r>
            <a:endParaRPr b="1" sz="1800"/>
          </a:p>
        </p:txBody>
      </p:sp>
      <p:sp>
        <p:nvSpPr>
          <p:cNvPr id="255" name="Google Shape;255;p38"/>
          <p:cNvSpPr txBox="1"/>
          <p:nvPr/>
        </p:nvSpPr>
        <p:spPr>
          <a:xfrm>
            <a:off x="5516450" y="3455800"/>
            <a:ext cx="21516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6" name="Google Shape;256;p38"/>
          <p:cNvSpPr txBox="1"/>
          <p:nvPr/>
        </p:nvSpPr>
        <p:spPr>
          <a:xfrm>
            <a:off x="8144431" y="2708853"/>
            <a:ext cx="7920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63" name="Google Shape;263;p3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roperty graph database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64" name="Google Shape;264;p39"/>
          <p:cNvSpPr txBox="1"/>
          <p:nvPr/>
        </p:nvSpPr>
        <p:spPr>
          <a:xfrm>
            <a:off x="602625" y="1228900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65" name="Google Shape;265;p39"/>
          <p:cNvCxnSpPr>
            <a:stCxn id="266" idx="2"/>
            <a:endCxn id="267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67" name="Google Shape;267;p39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:Person</a:t>
            </a:r>
            <a:endParaRPr b="1" sz="1200"/>
          </a:p>
        </p:txBody>
      </p:sp>
      <p:sp>
        <p:nvSpPr>
          <p:cNvPr id="266" name="Google Shape;266;p39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:Car</a:t>
            </a:r>
            <a:endParaRPr b="1" sz="1200"/>
          </a:p>
        </p:txBody>
      </p:sp>
      <p:sp>
        <p:nvSpPr>
          <p:cNvPr id="268" name="Google Shape;268;p39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OWNS</a:t>
            </a:r>
            <a:endParaRPr b="1" sz="1800"/>
          </a:p>
        </p:txBody>
      </p:sp>
      <p:sp>
        <p:nvSpPr>
          <p:cNvPr id="269" name="Google Shape;269;p39"/>
          <p:cNvSpPr txBox="1"/>
          <p:nvPr/>
        </p:nvSpPr>
        <p:spPr>
          <a:xfrm>
            <a:off x="611600" y="2063375"/>
            <a:ext cx="51237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Label</a:t>
            </a:r>
            <a:endParaRPr b="1"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Define node category (optional)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76" name="Google Shape;276;p4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roperty graph database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77" name="Google Shape;277;p40"/>
          <p:cNvSpPr txBox="1"/>
          <p:nvPr/>
        </p:nvSpPr>
        <p:spPr>
          <a:xfrm>
            <a:off x="602625" y="1228900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8" name="Google Shape;278;p40"/>
          <p:cNvCxnSpPr>
            <a:stCxn id="279" idx="2"/>
            <a:endCxn id="280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80" name="Google Shape;280;p40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:Person</a:t>
            </a:r>
            <a:endParaRPr b="1" sz="1200"/>
          </a:p>
        </p:txBody>
      </p:sp>
      <p:sp>
        <p:nvSpPr>
          <p:cNvPr id="279" name="Google Shape;279;p40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:Car</a:t>
            </a:r>
            <a:endParaRPr b="1" sz="1200"/>
          </a:p>
        </p:txBody>
      </p:sp>
      <p:sp>
        <p:nvSpPr>
          <p:cNvPr id="281" name="Google Shape;281;p40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OWNS</a:t>
            </a:r>
            <a:endParaRPr b="1" sz="1800"/>
          </a:p>
        </p:txBody>
      </p:sp>
      <p:sp>
        <p:nvSpPr>
          <p:cNvPr id="282" name="Google Shape;282;p40"/>
          <p:cNvSpPr txBox="1"/>
          <p:nvPr/>
        </p:nvSpPr>
        <p:spPr>
          <a:xfrm>
            <a:off x="611600" y="2063375"/>
            <a:ext cx="51237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Label</a:t>
            </a:r>
            <a:endParaRPr b="1"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Define node category (optional)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Can have more than one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3" name="Google Shape;283;p40"/>
          <p:cNvSpPr txBox="1"/>
          <p:nvPr/>
        </p:nvSpPr>
        <p:spPr>
          <a:xfrm>
            <a:off x="8144431" y="2708853"/>
            <a:ext cx="7920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:Asset</a:t>
            </a:r>
            <a:endParaRPr b="1"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90" name="Google Shape;290;p41"/>
          <p:cNvSpPr txBox="1"/>
          <p:nvPr/>
        </p:nvSpPr>
        <p:spPr>
          <a:xfrm>
            <a:off x="602625" y="1228900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91" name="Google Shape;291;p41"/>
          <p:cNvCxnSpPr>
            <a:stCxn id="292" idx="2"/>
            <a:endCxn id="293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93" name="Google Shape;293;p41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:Person</a:t>
            </a:r>
            <a:endParaRPr b="1" sz="1200"/>
          </a:p>
        </p:txBody>
      </p:sp>
      <p:sp>
        <p:nvSpPr>
          <p:cNvPr id="292" name="Google Shape;292;p41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:Car</a:t>
            </a:r>
            <a:endParaRPr b="1" sz="1200"/>
          </a:p>
        </p:txBody>
      </p:sp>
      <p:sp>
        <p:nvSpPr>
          <p:cNvPr id="294" name="Google Shape;294;p41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OWNS</a:t>
            </a:r>
            <a:endParaRPr b="1" sz="1800"/>
          </a:p>
        </p:txBody>
      </p:sp>
      <p:sp>
        <p:nvSpPr>
          <p:cNvPr id="295" name="Google Shape;295;p41"/>
          <p:cNvSpPr txBox="1"/>
          <p:nvPr/>
        </p:nvSpPr>
        <p:spPr>
          <a:xfrm>
            <a:off x="611600" y="2063375"/>
            <a:ext cx="51333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Label</a:t>
            </a:r>
            <a:endParaRPr b="1"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Define node category (optional)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Can have more than one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41"/>
          <p:cNvSpPr txBox="1"/>
          <p:nvPr/>
        </p:nvSpPr>
        <p:spPr>
          <a:xfrm>
            <a:off x="611590" y="3282565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Properties</a:t>
            </a:r>
            <a:endParaRPr b="1"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Enrich a node or relationship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 need for nulls!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7" name="Google Shape;297;p41"/>
          <p:cNvSpPr txBox="1"/>
          <p:nvPr/>
        </p:nvSpPr>
        <p:spPr>
          <a:xfrm>
            <a:off x="5516450" y="3455800"/>
            <a:ext cx="21516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Open Sans"/>
                <a:ea typeface="Open Sans"/>
                <a:cs typeface="Open Sans"/>
                <a:sym typeface="Open Sans"/>
              </a:rPr>
              <a:t>name: Jane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" name="Google Shape;298;p41"/>
          <p:cNvSpPr txBox="1"/>
          <p:nvPr/>
        </p:nvSpPr>
        <p:spPr>
          <a:xfrm>
            <a:off x="7831200" y="3455800"/>
            <a:ext cx="11604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Open Sans"/>
                <a:ea typeface="Open Sans"/>
                <a:cs typeface="Open Sans"/>
                <a:sym typeface="Open Sans"/>
              </a:rPr>
              <a:t>make: Volvo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Open Sans"/>
                <a:ea typeface="Open Sans"/>
                <a:cs typeface="Open Sans"/>
                <a:sym typeface="Open Sans"/>
              </a:rPr>
              <a:t>model: V60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9" name="Google Shape;299;p41"/>
          <p:cNvSpPr txBox="1"/>
          <p:nvPr/>
        </p:nvSpPr>
        <p:spPr>
          <a:xfrm>
            <a:off x="6659450" y="3151000"/>
            <a:ext cx="21516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Open Sans"/>
                <a:ea typeface="Open Sans"/>
                <a:cs typeface="Open Sans"/>
                <a:sym typeface="Open Sans"/>
              </a:rPr>
              <a:t>since: 2018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0" name="Google Shape;300;p41"/>
          <p:cNvSpPr txBox="1"/>
          <p:nvPr/>
        </p:nvSpPr>
        <p:spPr>
          <a:xfrm>
            <a:off x="8144431" y="2708853"/>
            <a:ext cx="7920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:Asset</a:t>
            </a:r>
            <a:endParaRPr b="1" sz="1200"/>
          </a:p>
        </p:txBody>
      </p:sp>
      <p:sp>
        <p:nvSpPr>
          <p:cNvPr id="301" name="Google Shape;301;p4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</a:t>
            </a:r>
            <a:r>
              <a:rPr lang="en" sz="3000"/>
              <a:t>roperty graph database</a:t>
            </a:r>
            <a:endParaRPr sz="3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2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H</a:t>
            </a:r>
            <a:r>
              <a:rPr lang="en"/>
              <a:t>ow do I query the graph?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3"/>
          <p:cNvSpPr/>
          <p:nvPr/>
        </p:nvSpPr>
        <p:spPr>
          <a:xfrm>
            <a:off x="380275" y="1128450"/>
            <a:ext cx="8544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43"/>
          <p:cNvSpPr/>
          <p:nvPr/>
        </p:nvSpPr>
        <p:spPr>
          <a:xfrm>
            <a:off x="7839818" y="4789223"/>
            <a:ext cx="212100" cy="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Merriweather Sans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‹#›</a:t>
            </a:fld>
            <a:r>
              <a:rPr b="0" i="0" lang="en" sz="1200" u="none" cap="none" strike="noStrik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￼</a:t>
            </a:r>
            <a:endParaRPr sz="900"/>
          </a:p>
        </p:txBody>
      </p:sp>
      <p:sp>
        <p:nvSpPr>
          <p:cNvPr id="313" name="Google Shape;313;p4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Cypher</a:t>
            </a:r>
            <a:endParaRPr/>
          </a:p>
        </p:txBody>
      </p:sp>
      <p:sp>
        <p:nvSpPr>
          <p:cNvPr id="314" name="Google Shape;314;p4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pattern-matching query language made for graphs</a:t>
            </a:r>
            <a:endParaRPr sz="2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4"/>
          <p:cNvSpPr/>
          <p:nvPr/>
        </p:nvSpPr>
        <p:spPr>
          <a:xfrm>
            <a:off x="380275" y="1128450"/>
            <a:ext cx="8544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44"/>
          <p:cNvSpPr/>
          <p:nvPr/>
        </p:nvSpPr>
        <p:spPr>
          <a:xfrm>
            <a:off x="7839818" y="4789223"/>
            <a:ext cx="212100" cy="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Merriweather Sans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‹#›</a:t>
            </a:fld>
            <a:r>
              <a:rPr b="0" i="0" lang="en" sz="1200" u="none" cap="none" strike="noStrik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￼</a:t>
            </a:r>
            <a:endParaRPr sz="900"/>
          </a:p>
        </p:txBody>
      </p:sp>
      <p:sp>
        <p:nvSpPr>
          <p:cNvPr id="321" name="Google Shape;321;p4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Cypher</a:t>
            </a:r>
            <a:endParaRPr/>
          </a:p>
        </p:txBody>
      </p:sp>
      <p:sp>
        <p:nvSpPr>
          <p:cNvPr id="322" name="Google Shape;322;p4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rPr>
              <a:t>A pattern matching query language made for graphs</a:t>
            </a:r>
            <a:b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200">
              <a:solidFill>
                <a:srgbClr val="333333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Declarative</a:t>
            </a:r>
            <a:endParaRPr sz="2200">
              <a:solidFill>
                <a:srgbClr val="333333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Expressive</a:t>
            </a:r>
            <a:endParaRPr sz="2200">
              <a:solidFill>
                <a:srgbClr val="333333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Pattern-Matching</a:t>
            </a:r>
            <a:endParaRPr sz="2200">
              <a:solidFill>
                <a:srgbClr val="CCCC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5"/>
          <p:cNvSpPr/>
          <p:nvPr/>
        </p:nvSpPr>
        <p:spPr>
          <a:xfrm>
            <a:off x="380275" y="1128450"/>
            <a:ext cx="8544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45"/>
          <p:cNvSpPr/>
          <p:nvPr/>
        </p:nvSpPr>
        <p:spPr>
          <a:xfrm>
            <a:off x="7839818" y="4789223"/>
            <a:ext cx="212100" cy="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Merriweather Sans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‹#›</a:t>
            </a:fld>
            <a:r>
              <a:rPr b="0" i="0" lang="en" sz="1200" u="none" cap="none" strike="noStrik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￼</a:t>
            </a:r>
            <a:endParaRPr sz="900"/>
          </a:p>
        </p:txBody>
      </p:sp>
      <p:sp>
        <p:nvSpPr>
          <p:cNvPr id="329" name="Google Shape;329;p4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Cypher</a:t>
            </a:r>
            <a:endParaRPr/>
          </a:p>
        </p:txBody>
      </p:sp>
      <p:sp>
        <p:nvSpPr>
          <p:cNvPr id="330" name="Google Shape;330;p4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A pattern matching query language made for graphs</a:t>
            </a:r>
            <a:br>
              <a:rPr lang="en" sz="2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200">
              <a:solidFill>
                <a:srgbClr val="D9D9D9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D9D9D9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Declarative</a:t>
            </a:r>
            <a:endParaRPr sz="2200">
              <a:solidFill>
                <a:srgbClr val="D9D9D9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D9D9D9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Expressive</a:t>
            </a:r>
            <a:endParaRPr sz="2200">
              <a:solidFill>
                <a:srgbClr val="D9D9D9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D9D9D9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Pattern Matching</a:t>
            </a:r>
            <a:endParaRPr sz="2200">
              <a:solidFill>
                <a:srgbClr val="D9D9D9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With ASCII ART ¯\_(ツ)_</a:t>
            </a: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/¯</a:t>
            </a:r>
            <a:endParaRPr sz="2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6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So where can I find out more?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What is a graph?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7"/>
          <p:cNvSpPr/>
          <p:nvPr/>
        </p:nvSpPr>
        <p:spPr>
          <a:xfrm>
            <a:off x="5678400" y="0"/>
            <a:ext cx="3465600" cy="5086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1" name="Google Shape;34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00" y="249975"/>
            <a:ext cx="1859896" cy="244722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2" name="Google Shape;34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4100" y="1162276"/>
            <a:ext cx="3132125" cy="203835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3" name="Google Shape;34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450" y="2932197"/>
            <a:ext cx="2999957" cy="2038351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4" name="Google Shape;344;p47"/>
          <p:cNvSpPr/>
          <p:nvPr/>
        </p:nvSpPr>
        <p:spPr>
          <a:xfrm>
            <a:off x="5678400" y="0"/>
            <a:ext cx="3465600" cy="5086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Free book: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980000"/>
                </a:solidFill>
              </a:rPr>
              <a:t>neo4j.com/graph-databases-book</a:t>
            </a:r>
            <a:endParaRPr i="1"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Free online training and certification: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980000"/>
                </a:solidFill>
              </a:rPr>
              <a:t>neo4j.com/graphacademy/online-training</a:t>
            </a:r>
            <a:endParaRPr i="1"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How to, best practices and user stories: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980000"/>
                </a:solidFill>
              </a:rPr>
              <a:t>youtube.com/neo4j</a:t>
            </a:r>
            <a:endParaRPr i="1"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>
                <a:solidFill>
                  <a:srgbClr val="666666"/>
                </a:solidFill>
              </a:rPr>
              <a:t>A graph is...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06" name="Google Shape;106;p21"/>
          <p:cNvSpPr txBox="1"/>
          <p:nvPr/>
        </p:nvSpPr>
        <p:spPr>
          <a:xfrm>
            <a:off x="602625" y="1228900"/>
            <a:ext cx="82233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7" name="Google Shape;10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625" y="2126950"/>
            <a:ext cx="2239259" cy="176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06749" y="2126950"/>
            <a:ext cx="2205876" cy="176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31628" y="2164865"/>
            <a:ext cx="2111060" cy="168885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/>
        </p:nvSpPr>
        <p:spPr>
          <a:xfrm>
            <a:off x="531525" y="4179300"/>
            <a:ext cx="82233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" sz="1400" u="none" cap="none" strike="noStrike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Seven Bridges of Konigsberg problem.  Leonhard Euler,  1735</a:t>
            </a:r>
            <a:endParaRPr b="0" i="1" sz="1400" u="none" cap="none" strike="noStrike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1" name="Google Shape;111;p21"/>
          <p:cNvCxnSpPr>
            <a:endCxn id="109" idx="1"/>
          </p:cNvCxnSpPr>
          <p:nvPr/>
        </p:nvCxnSpPr>
        <p:spPr>
          <a:xfrm>
            <a:off x="2887328" y="3009295"/>
            <a:ext cx="744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12" name="Google Shape;112;p21"/>
          <p:cNvCxnSpPr>
            <a:stCxn id="109" idx="3"/>
            <a:endCxn id="108" idx="1"/>
          </p:cNvCxnSpPr>
          <p:nvPr/>
        </p:nvCxnSpPr>
        <p:spPr>
          <a:xfrm>
            <a:off x="5742688" y="3009295"/>
            <a:ext cx="664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>
                <a:solidFill>
                  <a:srgbClr val="53585F"/>
                </a:solidFill>
              </a:rPr>
              <a:t>...a set of discrete objects, each of which has some set of relationships with the other objects</a:t>
            </a:r>
            <a:endParaRPr>
              <a:solidFill>
                <a:srgbClr val="53585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3585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Anything can be a graph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141" y="1805525"/>
            <a:ext cx="3451678" cy="2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/>
          <p:nvPr/>
        </p:nvSpPr>
        <p:spPr>
          <a:xfrm>
            <a:off x="1987130" y="1223775"/>
            <a:ext cx="1661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the Internet</a:t>
            </a: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5583050" y="1223775"/>
            <a:ext cx="22317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a water molecule</a:t>
            </a: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3" name="Google Shape;123;p22"/>
          <p:cNvGrpSpPr/>
          <p:nvPr/>
        </p:nvGrpSpPr>
        <p:grpSpPr>
          <a:xfrm>
            <a:off x="5793225" y="2217463"/>
            <a:ext cx="1811350" cy="1626925"/>
            <a:chOff x="5623750" y="2217463"/>
            <a:chExt cx="1811350" cy="1626925"/>
          </a:xfrm>
        </p:grpSpPr>
        <p:cxnSp>
          <p:nvCxnSpPr>
            <p:cNvPr id="124" name="Google Shape;124;p22"/>
            <p:cNvCxnSpPr/>
            <p:nvPr/>
          </p:nvCxnSpPr>
          <p:spPr>
            <a:xfrm>
              <a:off x="5894575" y="2631550"/>
              <a:ext cx="766500" cy="6498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" name="Google Shape;125;p22"/>
            <p:cNvCxnSpPr/>
            <p:nvPr/>
          </p:nvCxnSpPr>
          <p:spPr>
            <a:xfrm flipH="1">
              <a:off x="6666050" y="2470600"/>
              <a:ext cx="549600" cy="8109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6" name="Google Shape;126;p22"/>
            <p:cNvSpPr/>
            <p:nvPr/>
          </p:nvSpPr>
          <p:spPr>
            <a:xfrm>
              <a:off x="5623750" y="2373413"/>
              <a:ext cx="491700" cy="4917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</a:rPr>
                <a:t>H </a:t>
              </a:r>
              <a:endParaRPr b="1" sz="2400">
                <a:solidFill>
                  <a:srgbClr val="FFFFFF"/>
                </a:solidFill>
              </a:endParaRPr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6115450" y="2717588"/>
              <a:ext cx="1126800" cy="11268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/>
                <a:t>O</a:t>
              </a:r>
              <a:endParaRPr b="1" sz="2400"/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6943400" y="2217463"/>
              <a:ext cx="491700" cy="4917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</a:rPr>
                <a:t>H </a:t>
              </a:r>
              <a:endParaRPr b="1" sz="24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Why do we want</a:t>
            </a:r>
            <a:r>
              <a:rPr lang="en"/>
              <a:t> graphs?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 rotWithShape="1">
          <a:blip r:embed="rId3">
            <a:alphaModFix/>
          </a:blip>
          <a:srcRect b="-6723" l="-1400" r="1400" t="-4771"/>
          <a:stretch/>
        </p:blipFill>
        <p:spPr>
          <a:xfrm>
            <a:off x="-136684" y="-753044"/>
            <a:ext cx="9423378" cy="6289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Follow the flow - buying trainers</a:t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3685"/>
            <a:ext cx="9144001" cy="311063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/>
          <p:nvPr/>
        </p:nvSpPr>
        <p:spPr>
          <a:xfrm>
            <a:off x="235325" y="1359650"/>
            <a:ext cx="2218800" cy="193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5"/>
          <p:cNvSpPr/>
          <p:nvPr/>
        </p:nvSpPr>
        <p:spPr>
          <a:xfrm>
            <a:off x="2476475" y="1927375"/>
            <a:ext cx="1628700" cy="64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" name="Google Shape;148;p25"/>
          <p:cNvGrpSpPr/>
          <p:nvPr/>
        </p:nvGrpSpPr>
        <p:grpSpPr>
          <a:xfrm>
            <a:off x="4684025" y="1359650"/>
            <a:ext cx="3821100" cy="1169225"/>
            <a:chOff x="4684025" y="1359650"/>
            <a:chExt cx="3821100" cy="1169225"/>
          </a:xfrm>
        </p:grpSpPr>
        <p:sp>
          <p:nvSpPr>
            <p:cNvPr id="149" name="Google Shape;149;p25"/>
            <p:cNvSpPr/>
            <p:nvPr/>
          </p:nvSpPr>
          <p:spPr>
            <a:xfrm>
              <a:off x="4684025" y="1927375"/>
              <a:ext cx="3821100" cy="601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5789700" y="1359650"/>
              <a:ext cx="2487600" cy="601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25"/>
          <p:cNvSpPr/>
          <p:nvPr/>
        </p:nvSpPr>
        <p:spPr>
          <a:xfrm>
            <a:off x="5795650" y="2553075"/>
            <a:ext cx="1245300" cy="73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6293965" y="3268375"/>
            <a:ext cx="2700600" cy="62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Panama papers: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simple model, powerful outcome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